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KXeBPFIOEpbjBk25YOGzlNe2K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ECBFD9-F420-42AA-B35F-C79BED153A37}">
  <a:tblStyle styleId="{ADECBFD9-F420-42AA-B35F-C79BED153A37}" styleName="Table_0">
    <a:wholeTbl>
      <a:tcTxStyle b="off" i="off">
        <a:font>
          <a:latin typeface="Tenorite"/>
          <a:ea typeface="Tenorite"/>
          <a:cs typeface="Tenorite"/>
        </a:font>
        <a:schemeClr val="dk1"/>
      </a:tcTxStyle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Tenorite"/>
          <a:ea typeface="Tenorite"/>
          <a:cs typeface="Tenorite"/>
        </a:font>
        <a:schemeClr val="lt1"/>
      </a:tcTxStyle>
      <a:tcStyle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416040" y="3429000"/>
            <a:ext cx="4941771" cy="21280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6416041" y="5586890"/>
            <a:ext cx="4941770" cy="396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8" name="Google Shape;18;p12"/>
          <p:cNvPicPr preferRelativeResize="0"/>
          <p:nvPr/>
        </p:nvPicPr>
        <p:blipFill rotWithShape="1">
          <a:blip r:embed="rId2">
            <a:alphaModFix/>
          </a:blip>
          <a:srcRect b="-1" l="9358" r="0" t="23650"/>
          <a:stretch/>
        </p:blipFill>
        <p:spPr>
          <a:xfrm>
            <a:off x="0" y="0"/>
            <a:ext cx="9488312" cy="505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13"/>
          <p:cNvGrpSpPr/>
          <p:nvPr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21" name="Google Shape;21;p13"/>
            <p:cNvCxnSpPr/>
            <p:nvPr/>
          </p:nvCxnSpPr>
          <p:spPr>
            <a:xfrm>
              <a:off x="9096375" y="1497012"/>
              <a:ext cx="3095625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" name="Google Shape;22;p13"/>
            <p:cNvCxnSpPr/>
            <p:nvPr/>
          </p:nvCxnSpPr>
          <p:spPr>
            <a:xfrm flipH="1">
              <a:off x="6953250" y="-25401"/>
              <a:ext cx="3790950" cy="6902451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3" name="Google Shape;23;p13"/>
          <p:cNvSpPr txBox="1"/>
          <p:nvPr>
            <p:ph type="title"/>
          </p:nvPr>
        </p:nvSpPr>
        <p:spPr>
          <a:xfrm>
            <a:off x="1362075" y="612949"/>
            <a:ext cx="5111750" cy="22636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1362075" y="3660774"/>
            <a:ext cx="5111750" cy="2263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13"/>
          <p:cNvSpPr txBox="1"/>
          <p:nvPr>
            <p:ph idx="10" type="dt"/>
          </p:nvPr>
        </p:nvSpPr>
        <p:spPr>
          <a:xfrm>
            <a:off x="838200" y="6356350"/>
            <a:ext cx="1219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1" type="ftr"/>
          </p:nvPr>
        </p:nvSpPr>
        <p:spPr>
          <a:xfrm>
            <a:off x="2463800" y="6356350"/>
            <a:ext cx="3479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558165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" name="Google Shape;30;p14"/>
          <p:cNvCxnSpPr/>
          <p:nvPr/>
        </p:nvCxnSpPr>
        <p:spPr>
          <a:xfrm flipH="1" rot="10800000">
            <a:off x="2209800" y="0"/>
            <a:ext cx="243840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" name="Google Shape;31;p14"/>
          <p:cNvSpPr txBox="1"/>
          <p:nvPr>
            <p:ph type="title"/>
          </p:nvPr>
        </p:nvSpPr>
        <p:spPr>
          <a:xfrm>
            <a:off x="4657724" y="2809875"/>
            <a:ext cx="6696075" cy="190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" type="subTitle"/>
          </p:nvPr>
        </p:nvSpPr>
        <p:spPr>
          <a:xfrm>
            <a:off x="4657725" y="5028803"/>
            <a:ext cx="66960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4676774" y="6356350"/>
            <a:ext cx="16954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6743699" y="6356350"/>
            <a:ext cx="25431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9658350" y="6356350"/>
            <a:ext cx="16954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Slide 4 People">
  <p:cSld name="Team Slide 4 People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15"/>
          <p:cNvGrpSpPr/>
          <p:nvPr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38" name="Google Shape;38;p15"/>
            <p:cNvCxnSpPr/>
            <p:nvPr/>
          </p:nvCxnSpPr>
          <p:spPr>
            <a:xfrm rot="10800000">
              <a:off x="7334250" y="0"/>
              <a:ext cx="4857750" cy="762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9" name="Google Shape;39;p15"/>
            <p:cNvCxnSpPr/>
            <p:nvPr/>
          </p:nvCxnSpPr>
          <p:spPr>
            <a:xfrm>
              <a:off x="11487150" y="0"/>
              <a:ext cx="704850" cy="172402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0" name="Google Shape;40;p15"/>
          <p:cNvSpPr txBox="1"/>
          <p:nvPr>
            <p:ph type="title"/>
          </p:nvPr>
        </p:nvSpPr>
        <p:spPr>
          <a:xfrm>
            <a:off x="1228567" y="892177"/>
            <a:ext cx="95779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/>
          <p:nvPr>
            <p:ph idx="2" type="pic"/>
          </p:nvPr>
        </p:nvSpPr>
        <p:spPr>
          <a:xfrm>
            <a:off x="1487181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1228568" y="5084524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3" type="body"/>
          </p:nvPr>
        </p:nvSpPr>
        <p:spPr>
          <a:xfrm>
            <a:off x="1487181" y="5464114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5"/>
          <p:cNvSpPr/>
          <p:nvPr>
            <p:ph idx="4" type="pic"/>
          </p:nvPr>
        </p:nvSpPr>
        <p:spPr>
          <a:xfrm>
            <a:off x="3836914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5" name="Google Shape;45;p15"/>
          <p:cNvSpPr txBox="1"/>
          <p:nvPr>
            <p:ph idx="5" type="body"/>
          </p:nvPr>
        </p:nvSpPr>
        <p:spPr>
          <a:xfrm>
            <a:off x="3578300" y="5084524"/>
            <a:ext cx="233081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5"/>
          <p:cNvSpPr txBox="1"/>
          <p:nvPr>
            <p:ph idx="6" type="body"/>
          </p:nvPr>
        </p:nvSpPr>
        <p:spPr>
          <a:xfrm>
            <a:off x="3836913" y="5478796"/>
            <a:ext cx="1855949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/>
          <p:nvPr>
            <p:ph idx="7" type="pic"/>
          </p:nvPr>
        </p:nvSpPr>
        <p:spPr>
          <a:xfrm>
            <a:off x="632757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8" name="Google Shape;48;p15"/>
          <p:cNvSpPr txBox="1"/>
          <p:nvPr>
            <p:ph idx="8" type="body"/>
          </p:nvPr>
        </p:nvSpPr>
        <p:spPr>
          <a:xfrm>
            <a:off x="6068964" y="5084524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9" type="body"/>
          </p:nvPr>
        </p:nvSpPr>
        <p:spPr>
          <a:xfrm>
            <a:off x="6327577" y="5478796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5"/>
          <p:cNvSpPr/>
          <p:nvPr>
            <p:ph idx="13" type="pic"/>
          </p:nvPr>
        </p:nvSpPr>
        <p:spPr>
          <a:xfrm>
            <a:off x="874745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1" name="Google Shape;51;p15"/>
          <p:cNvSpPr txBox="1"/>
          <p:nvPr>
            <p:ph idx="14" type="body"/>
          </p:nvPr>
        </p:nvSpPr>
        <p:spPr>
          <a:xfrm>
            <a:off x="8488845" y="5084524"/>
            <a:ext cx="231770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5"/>
          <p:cNvSpPr txBox="1"/>
          <p:nvPr>
            <p:ph idx="15" type="body"/>
          </p:nvPr>
        </p:nvSpPr>
        <p:spPr>
          <a:xfrm>
            <a:off x="8747458" y="5464114"/>
            <a:ext cx="1845510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rt Art">
  <p:cSld name="Smart Art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6"/>
          <p:cNvGrpSpPr/>
          <p:nvPr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58" name="Google Shape;58;p16"/>
            <p:cNvCxnSpPr/>
            <p:nvPr/>
          </p:nvCxnSpPr>
          <p:spPr>
            <a:xfrm flipH="1" rot="10800000">
              <a:off x="0" y="0"/>
              <a:ext cx="2590800" cy="762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" name="Google Shape;59;p16"/>
            <p:cNvCxnSpPr/>
            <p:nvPr/>
          </p:nvCxnSpPr>
          <p:spPr>
            <a:xfrm flipH="1">
              <a:off x="0" y="0"/>
              <a:ext cx="704850" cy="102790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0" name="Google Shape;60;p16"/>
          <p:cNvSpPr txBox="1"/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/>
          <p:nvPr>
            <p:ph idx="2" type="dgm"/>
          </p:nvPr>
        </p:nvSpPr>
        <p:spPr>
          <a:xfrm>
            <a:off x="838200" y="2111375"/>
            <a:ext cx="10515600" cy="3744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ntent">
  <p:cSld name="Three Content"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1238250" y="522515"/>
            <a:ext cx="9710646" cy="13773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1243104" y="3023393"/>
            <a:ext cx="2882475" cy="768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1243104" y="3834606"/>
            <a:ext cx="2882475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3" type="body"/>
          </p:nvPr>
        </p:nvSpPr>
        <p:spPr>
          <a:xfrm>
            <a:off x="4647665" y="3023393"/>
            <a:ext cx="2896671" cy="768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7"/>
          <p:cNvSpPr txBox="1"/>
          <p:nvPr>
            <p:ph idx="4" type="body"/>
          </p:nvPr>
        </p:nvSpPr>
        <p:spPr>
          <a:xfrm>
            <a:off x="4647665" y="3834606"/>
            <a:ext cx="2896671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5" type="body"/>
          </p:nvPr>
        </p:nvSpPr>
        <p:spPr>
          <a:xfrm>
            <a:off x="8066421" y="3023393"/>
            <a:ext cx="2882475" cy="7683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7"/>
          <p:cNvSpPr txBox="1"/>
          <p:nvPr>
            <p:ph idx="6" type="body"/>
          </p:nvPr>
        </p:nvSpPr>
        <p:spPr>
          <a:xfrm>
            <a:off x="8066421" y="3834606"/>
            <a:ext cx="2882475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6" name="Google Shape;76;p17"/>
          <p:cNvGrpSpPr/>
          <p:nvPr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77" name="Google Shape;77;p17"/>
            <p:cNvCxnSpPr/>
            <p:nvPr/>
          </p:nvCxnSpPr>
          <p:spPr>
            <a:xfrm flipH="1">
              <a:off x="0" y="0"/>
              <a:ext cx="1238250" cy="310515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" name="Google Shape;78;p17"/>
            <p:cNvCxnSpPr/>
            <p:nvPr/>
          </p:nvCxnSpPr>
          <p:spPr>
            <a:xfrm flipH="1">
              <a:off x="0" y="0"/>
              <a:ext cx="2238376" cy="2476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TxTwoObj">
  <p:cSld name="TWO_OBJECTS_WITH_TEXT">
    <p:bg>
      <p:bgPr>
        <a:solidFill>
          <a:schemeClr val="accen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2">
            <a:alphaModFix/>
          </a:blip>
          <a:srcRect b="22673" l="39434" r="0" t="20278"/>
          <a:stretch/>
        </p:blipFill>
        <p:spPr>
          <a:xfrm>
            <a:off x="25785" y="0"/>
            <a:ext cx="4368030" cy="391239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/>
          <p:nvPr>
            <p:ph type="title"/>
          </p:nvPr>
        </p:nvSpPr>
        <p:spPr>
          <a:xfrm>
            <a:off x="2933700" y="572757"/>
            <a:ext cx="8421688" cy="16449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2933700" y="2883877"/>
            <a:ext cx="3924300" cy="864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3" name="Google Shape;83;p18"/>
          <p:cNvSpPr txBox="1"/>
          <p:nvPr>
            <p:ph idx="2" type="body"/>
          </p:nvPr>
        </p:nvSpPr>
        <p:spPr>
          <a:xfrm>
            <a:off x="2933700" y="3834606"/>
            <a:ext cx="3924300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3" type="body"/>
          </p:nvPr>
        </p:nvSpPr>
        <p:spPr>
          <a:xfrm>
            <a:off x="7410173" y="2883877"/>
            <a:ext cx="3943627" cy="864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" name="Google Shape;85;p18"/>
          <p:cNvSpPr txBox="1"/>
          <p:nvPr>
            <p:ph idx="4" type="body"/>
          </p:nvPr>
        </p:nvSpPr>
        <p:spPr>
          <a:xfrm>
            <a:off x="7410173" y="3834606"/>
            <a:ext cx="3943627" cy="1997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obj">
  <p:cSld name="OBJECT">
    <p:bg>
      <p:bgPr>
        <a:solidFill>
          <a:schemeClr val="dk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 rotWithShape="1">
          <a:blip r:embed="rId2">
            <a:alphaModFix/>
          </a:blip>
          <a:srcRect b="23070" l="0" r="28340" t="1830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>
            <p:ph type="title"/>
          </p:nvPr>
        </p:nvSpPr>
        <p:spPr>
          <a:xfrm>
            <a:off x="1333500" y="291403"/>
            <a:ext cx="2895600" cy="20546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1333500" y="2924175"/>
            <a:ext cx="2895600" cy="251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1333500" y="6356350"/>
            <a:ext cx="98515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2669886" y="6356349"/>
            <a:ext cx="24828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5536305" y="6356350"/>
            <a:ext cx="987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">
  <p:cSld name="Section Break">
    <p:bg>
      <p:bgPr>
        <a:solidFill>
          <a:schemeClr val="dk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28675"/>
            <a:ext cx="5876925" cy="52006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/>
          <p:nvPr>
            <p:ph type="ctrTitle"/>
          </p:nvPr>
        </p:nvSpPr>
        <p:spPr>
          <a:xfrm>
            <a:off x="6991350" y="522514"/>
            <a:ext cx="4179570" cy="33418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" type="subTitle"/>
          </p:nvPr>
        </p:nvSpPr>
        <p:spPr>
          <a:xfrm>
            <a:off x="6991350" y="3931859"/>
            <a:ext cx="417957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">
  <p:cSld name="Chart">
    <p:bg>
      <p:bgPr>
        <a:solidFill>
          <a:schemeClr val="accen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/>
          <p:nvPr>
            <p:ph idx="2" type="chart"/>
          </p:nvPr>
        </p:nvSpPr>
        <p:spPr>
          <a:xfrm>
            <a:off x="838200" y="2111608"/>
            <a:ext cx="10515600" cy="3744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Slide 8 People">
  <p:cSld name="Team Slide 8 People"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23"/>
          <p:cNvGrpSpPr/>
          <p:nvPr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13" name="Google Shape;113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473953"/>
              <a:ext cx="2057400" cy="1647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p23"/>
          <p:cNvSpPr txBox="1"/>
          <p:nvPr>
            <p:ph type="title"/>
          </p:nvPr>
        </p:nvSpPr>
        <p:spPr>
          <a:xfrm>
            <a:off x="1500168" y="892177"/>
            <a:ext cx="9088438" cy="1135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3"/>
          <p:cNvSpPr/>
          <p:nvPr>
            <p:ph idx="2" type="pic"/>
          </p:nvPr>
        </p:nvSpPr>
        <p:spPr>
          <a:xfrm>
            <a:off x="1877176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1500168" y="3570485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23"/>
          <p:cNvSpPr txBox="1"/>
          <p:nvPr>
            <p:ph idx="3" type="body"/>
          </p:nvPr>
        </p:nvSpPr>
        <p:spPr>
          <a:xfrm>
            <a:off x="1500168" y="3779603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9" name="Google Shape;119;p23"/>
          <p:cNvSpPr/>
          <p:nvPr>
            <p:ph idx="4" type="pic"/>
          </p:nvPr>
        </p:nvSpPr>
        <p:spPr>
          <a:xfrm>
            <a:off x="4226270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20" name="Google Shape;120;p23"/>
          <p:cNvSpPr txBox="1"/>
          <p:nvPr>
            <p:ph idx="5" type="body"/>
          </p:nvPr>
        </p:nvSpPr>
        <p:spPr>
          <a:xfrm>
            <a:off x="3849262" y="3570485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23"/>
          <p:cNvSpPr txBox="1"/>
          <p:nvPr>
            <p:ph idx="6" type="body"/>
          </p:nvPr>
        </p:nvSpPr>
        <p:spPr>
          <a:xfrm>
            <a:off x="3849262" y="3779603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23"/>
          <p:cNvSpPr/>
          <p:nvPr>
            <p:ph idx="7" type="pic"/>
          </p:nvPr>
        </p:nvSpPr>
        <p:spPr>
          <a:xfrm>
            <a:off x="6655584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23" name="Google Shape;123;p23"/>
          <p:cNvSpPr txBox="1"/>
          <p:nvPr>
            <p:ph idx="8" type="body"/>
          </p:nvPr>
        </p:nvSpPr>
        <p:spPr>
          <a:xfrm>
            <a:off x="6198355" y="3570485"/>
            <a:ext cx="2105135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3"/>
          <p:cNvSpPr txBox="1"/>
          <p:nvPr>
            <p:ph idx="9" type="body"/>
          </p:nvPr>
        </p:nvSpPr>
        <p:spPr>
          <a:xfrm>
            <a:off x="6095999" y="3779603"/>
            <a:ext cx="2299855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5" name="Google Shape;125;p23"/>
          <p:cNvSpPr/>
          <p:nvPr>
            <p:ph idx="13" type="pic"/>
          </p:nvPr>
        </p:nvSpPr>
        <p:spPr>
          <a:xfrm>
            <a:off x="9136814" y="2428875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26" name="Google Shape;126;p23"/>
          <p:cNvSpPr txBox="1"/>
          <p:nvPr>
            <p:ph idx="14" type="body"/>
          </p:nvPr>
        </p:nvSpPr>
        <p:spPr>
          <a:xfrm>
            <a:off x="8759806" y="3570485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23"/>
          <p:cNvSpPr txBox="1"/>
          <p:nvPr>
            <p:ph idx="15" type="body"/>
          </p:nvPr>
        </p:nvSpPr>
        <p:spPr>
          <a:xfrm>
            <a:off x="8744480" y="3779603"/>
            <a:ext cx="1844126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8" name="Google Shape;128;p23"/>
          <p:cNvSpPr/>
          <p:nvPr>
            <p:ph idx="16" type="pic"/>
          </p:nvPr>
        </p:nvSpPr>
        <p:spPr>
          <a:xfrm>
            <a:off x="1877176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29" name="Google Shape;129;p23"/>
          <p:cNvSpPr txBox="1"/>
          <p:nvPr>
            <p:ph idx="17" type="body"/>
          </p:nvPr>
        </p:nvSpPr>
        <p:spPr>
          <a:xfrm>
            <a:off x="1500168" y="5429321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0" name="Google Shape;130;p23"/>
          <p:cNvSpPr txBox="1"/>
          <p:nvPr>
            <p:ph idx="18" type="body"/>
          </p:nvPr>
        </p:nvSpPr>
        <p:spPr>
          <a:xfrm>
            <a:off x="1500168" y="5638439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1" name="Google Shape;131;p23"/>
          <p:cNvSpPr/>
          <p:nvPr>
            <p:ph idx="19" type="pic"/>
          </p:nvPr>
        </p:nvSpPr>
        <p:spPr>
          <a:xfrm>
            <a:off x="4226270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32" name="Google Shape;132;p23"/>
          <p:cNvSpPr txBox="1"/>
          <p:nvPr>
            <p:ph idx="20" type="body"/>
          </p:nvPr>
        </p:nvSpPr>
        <p:spPr>
          <a:xfrm>
            <a:off x="3849262" y="5429321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3" name="Google Shape;133;p23"/>
          <p:cNvSpPr txBox="1"/>
          <p:nvPr>
            <p:ph idx="21" type="body"/>
          </p:nvPr>
        </p:nvSpPr>
        <p:spPr>
          <a:xfrm>
            <a:off x="3849262" y="5638439"/>
            <a:ext cx="1828800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4" name="Google Shape;134;p23"/>
          <p:cNvSpPr/>
          <p:nvPr>
            <p:ph idx="22" type="pic"/>
          </p:nvPr>
        </p:nvSpPr>
        <p:spPr>
          <a:xfrm>
            <a:off x="6655584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35" name="Google Shape;135;p23"/>
          <p:cNvSpPr txBox="1"/>
          <p:nvPr>
            <p:ph idx="23" type="body"/>
          </p:nvPr>
        </p:nvSpPr>
        <p:spPr>
          <a:xfrm>
            <a:off x="6339926" y="5429321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6" name="Google Shape;136;p23"/>
          <p:cNvSpPr txBox="1"/>
          <p:nvPr>
            <p:ph idx="24" type="body"/>
          </p:nvPr>
        </p:nvSpPr>
        <p:spPr>
          <a:xfrm>
            <a:off x="6339926" y="5638439"/>
            <a:ext cx="1813474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23"/>
          <p:cNvSpPr/>
          <p:nvPr>
            <p:ph idx="25" type="pic"/>
          </p:nvPr>
        </p:nvSpPr>
        <p:spPr>
          <a:xfrm>
            <a:off x="9136814" y="4287711"/>
            <a:ext cx="1066800" cy="1066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38" name="Google Shape;138;p23"/>
          <p:cNvSpPr txBox="1"/>
          <p:nvPr>
            <p:ph idx="26" type="body"/>
          </p:nvPr>
        </p:nvSpPr>
        <p:spPr>
          <a:xfrm>
            <a:off x="8759806" y="5429321"/>
            <a:ext cx="1828800" cy="202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23"/>
          <p:cNvSpPr txBox="1"/>
          <p:nvPr>
            <p:ph idx="27" type="body"/>
          </p:nvPr>
        </p:nvSpPr>
        <p:spPr>
          <a:xfrm>
            <a:off x="8744480" y="5638439"/>
            <a:ext cx="1844126" cy="343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0" name="Google Shape;14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/>
          <p:nvPr/>
        </p:nvSpPr>
        <p:spPr>
          <a:xfrm>
            <a:off x="2113884" y="0"/>
            <a:ext cx="10078116" cy="6858000"/>
          </a:xfrm>
          <a:custGeom>
            <a:rect b="b" l="l" r="r" t="t"/>
            <a:pathLst>
              <a:path extrusionOk="0" h="6858000" w="10078116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4"/>
          <p:cNvSpPr txBox="1"/>
          <p:nvPr>
            <p:ph type="title"/>
          </p:nvPr>
        </p:nvSpPr>
        <p:spPr>
          <a:xfrm>
            <a:off x="838200" y="5272533"/>
            <a:ext cx="4296508" cy="9532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06751" y="1507772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2" type="body"/>
          </p:nvPr>
        </p:nvSpPr>
        <p:spPr>
          <a:xfrm>
            <a:off x="872808" y="2584097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4"/>
          <p:cNvSpPr txBox="1"/>
          <p:nvPr>
            <p:ph idx="3" type="body"/>
          </p:nvPr>
        </p:nvSpPr>
        <p:spPr>
          <a:xfrm>
            <a:off x="1479233" y="3660422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4"/>
          <p:cNvSpPr txBox="1"/>
          <p:nvPr>
            <p:ph idx="4" type="body"/>
          </p:nvPr>
        </p:nvSpPr>
        <p:spPr>
          <a:xfrm>
            <a:off x="2063433" y="4736748"/>
            <a:ext cx="21417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4"/>
          <p:cNvSpPr txBox="1"/>
          <p:nvPr>
            <p:ph idx="5" type="body"/>
          </p:nvPr>
        </p:nvSpPr>
        <p:spPr>
          <a:xfrm>
            <a:off x="4401536" y="1613528"/>
            <a:ext cx="5102680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6" type="body"/>
          </p:nvPr>
        </p:nvSpPr>
        <p:spPr>
          <a:xfrm>
            <a:off x="4986029" y="2682564"/>
            <a:ext cx="5102680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7" type="body"/>
          </p:nvPr>
        </p:nvSpPr>
        <p:spPr>
          <a:xfrm>
            <a:off x="5576938" y="3755394"/>
            <a:ext cx="5102680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8" type="body"/>
          </p:nvPr>
        </p:nvSpPr>
        <p:spPr>
          <a:xfrm>
            <a:off x="6175280" y="4824430"/>
            <a:ext cx="5102680" cy="1010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1" type="ftr"/>
          </p:nvPr>
        </p:nvSpPr>
        <p:spPr>
          <a:xfrm>
            <a:off x="6749143" y="6356350"/>
            <a:ext cx="37759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10810874" y="6356350"/>
            <a:ext cx="5429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7" name="Google Shape;157;p24"/>
          <p:cNvCxnSpPr/>
          <p:nvPr/>
        </p:nvCxnSpPr>
        <p:spPr>
          <a:xfrm>
            <a:off x="4353515" y="5023933"/>
            <a:ext cx="151321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8" name="Google Shape;158;p24"/>
          <p:cNvCxnSpPr/>
          <p:nvPr/>
        </p:nvCxnSpPr>
        <p:spPr>
          <a:xfrm>
            <a:off x="3759917" y="3948451"/>
            <a:ext cx="151321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9" name="Google Shape;159;p24"/>
          <p:cNvCxnSpPr/>
          <p:nvPr/>
        </p:nvCxnSpPr>
        <p:spPr>
          <a:xfrm>
            <a:off x="3173453" y="2872686"/>
            <a:ext cx="151321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0" name="Google Shape;160;p24"/>
          <p:cNvCxnSpPr/>
          <p:nvPr/>
        </p:nvCxnSpPr>
        <p:spPr>
          <a:xfrm>
            <a:off x="2586263" y="1796083"/>
            <a:ext cx="1513211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type="title"/>
          </p:nvPr>
        </p:nvSpPr>
        <p:spPr>
          <a:xfrm>
            <a:off x="5476875" y="954593"/>
            <a:ext cx="5111750" cy="19219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5"/>
          <p:cNvSpPr txBox="1"/>
          <p:nvPr>
            <p:ph idx="1" type="body"/>
          </p:nvPr>
        </p:nvSpPr>
        <p:spPr>
          <a:xfrm>
            <a:off x="5476875" y="3660774"/>
            <a:ext cx="5111750" cy="1921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grpSp>
        <p:nvGrpSpPr>
          <p:cNvPr id="164" name="Google Shape;164;p25"/>
          <p:cNvGrpSpPr/>
          <p:nvPr/>
        </p:nvGrpSpPr>
        <p:grpSpPr>
          <a:xfrm>
            <a:off x="0" y="0"/>
            <a:ext cx="4762501" cy="5186363"/>
            <a:chOff x="0" y="0"/>
            <a:chExt cx="4762501" cy="5186363"/>
          </a:xfrm>
        </p:grpSpPr>
        <p:cxnSp>
          <p:nvCxnSpPr>
            <p:cNvPr id="165" name="Google Shape;165;p25"/>
            <p:cNvCxnSpPr/>
            <p:nvPr/>
          </p:nvCxnSpPr>
          <p:spPr>
            <a:xfrm rot="10800000">
              <a:off x="0" y="876300"/>
              <a:ext cx="4762500" cy="16287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6" name="Google Shape;166;p25"/>
            <p:cNvCxnSpPr/>
            <p:nvPr/>
          </p:nvCxnSpPr>
          <p:spPr>
            <a:xfrm rot="10800000">
              <a:off x="2638425" y="0"/>
              <a:ext cx="2124076" cy="518636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67" name="Google Shape;16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0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dk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ctrTitle"/>
          </p:nvPr>
        </p:nvSpPr>
        <p:spPr>
          <a:xfrm>
            <a:off x="4267200" y="351693"/>
            <a:ext cx="4179570" cy="24536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6"/>
          <p:cNvSpPr txBox="1"/>
          <p:nvPr>
            <p:ph idx="1" type="subTitle"/>
          </p:nvPr>
        </p:nvSpPr>
        <p:spPr>
          <a:xfrm>
            <a:off x="4267200" y="3238103"/>
            <a:ext cx="4179570" cy="2107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73" name="Google Shape;173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31769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>
            <p:ph idx="10" type="dt"/>
          </p:nvPr>
        </p:nvSpPr>
        <p:spPr>
          <a:xfrm>
            <a:off x="4267200" y="6356350"/>
            <a:ext cx="17743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6"/>
          <p:cNvSpPr txBox="1"/>
          <p:nvPr>
            <p:ph idx="11" type="ftr"/>
          </p:nvPr>
        </p:nvSpPr>
        <p:spPr>
          <a:xfrm>
            <a:off x="6479721" y="6356350"/>
            <a:ext cx="266155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9579428" y="6356350"/>
            <a:ext cx="17743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Relationship Id="rId5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"/>
          <p:cNvSpPr txBox="1"/>
          <p:nvPr>
            <p:ph type="ctrTitle"/>
          </p:nvPr>
        </p:nvSpPr>
        <p:spPr>
          <a:xfrm>
            <a:off x="5602941" y="4258236"/>
            <a:ext cx="6247929" cy="1406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US" sz="4000">
                <a:latin typeface="Times New Roman"/>
                <a:ea typeface="Times New Roman"/>
                <a:cs typeface="Times New Roman"/>
                <a:sym typeface="Times New Roman"/>
              </a:rPr>
              <a:t>SDLC – AGILE MODEL</a:t>
            </a:r>
            <a:endParaRPr/>
          </a:p>
        </p:txBody>
      </p:sp>
      <p:sp>
        <p:nvSpPr>
          <p:cNvPr id="183" name="Google Shape;183;p1"/>
          <p:cNvSpPr txBox="1"/>
          <p:nvPr>
            <p:ph idx="1" type="subTitle"/>
          </p:nvPr>
        </p:nvSpPr>
        <p:spPr>
          <a:xfrm>
            <a:off x="6460863" y="5386712"/>
            <a:ext cx="4941770" cy="7063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Course Title : Introduction to Software Engineering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Course Code : SE 113</a:t>
            </a:r>
            <a:endParaRPr/>
          </a:p>
        </p:txBody>
      </p:sp>
      <p:pic>
        <p:nvPicPr>
          <p:cNvPr id="184" name="Google Shape;1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7707" y="1194577"/>
            <a:ext cx="2975610" cy="2975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"/>
          <p:cNvSpPr txBox="1"/>
          <p:nvPr>
            <p:ph type="title"/>
          </p:nvPr>
        </p:nvSpPr>
        <p:spPr>
          <a:xfrm>
            <a:off x="752477" y="1014867"/>
            <a:ext cx="3971923" cy="5009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  <a:t>Self Introduction</a:t>
            </a:r>
            <a:endParaRPr/>
          </a:p>
        </p:txBody>
      </p:sp>
      <p:sp>
        <p:nvSpPr>
          <p:cNvPr id="190" name="Google Shape;190;p2"/>
          <p:cNvSpPr txBox="1"/>
          <p:nvPr>
            <p:ph idx="1" type="body"/>
          </p:nvPr>
        </p:nvSpPr>
        <p:spPr>
          <a:xfrm>
            <a:off x="1189088" y="2649425"/>
            <a:ext cx="3098700" cy="22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b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Farjan Ahmmed</a:t>
            </a:r>
            <a:b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0242320005341738</a:t>
            </a:r>
            <a:endParaRPr sz="2200"/>
          </a:p>
        </p:txBody>
      </p:sp>
      <p:pic>
        <p:nvPicPr>
          <p:cNvPr id="191" name="Google Shape;1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1452" y="2082800"/>
            <a:ext cx="7534724" cy="502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"/>
          <p:cNvSpPr txBox="1"/>
          <p:nvPr>
            <p:ph type="title"/>
          </p:nvPr>
        </p:nvSpPr>
        <p:spPr>
          <a:xfrm>
            <a:off x="4917700" y="3473263"/>
            <a:ext cx="6696075" cy="2584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en-US" sz="3200">
                <a:latin typeface="Times New Roman"/>
                <a:ea typeface="Times New Roman"/>
                <a:cs typeface="Times New Roman"/>
                <a:sym typeface="Times New Roman"/>
              </a:rPr>
              <a:t>DEFINITION</a:t>
            </a:r>
            <a:b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AGILE SOFTWARE DEVELOPMENT LIFE CYCLE (SDLC) IS THE COMBINATION OF BOTH ITERATIVE AND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INCREMENTAL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 PROCESS MODELS.  </a:t>
            </a:r>
            <a:br>
              <a:rPr lang="en-US"/>
            </a:br>
            <a:endParaRPr/>
          </a:p>
        </p:txBody>
      </p:sp>
      <p:pic>
        <p:nvPicPr>
          <p:cNvPr id="197" name="Google Shape;1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932" y="403996"/>
            <a:ext cx="3025004" cy="302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"/>
          <p:cNvSpPr/>
          <p:nvPr/>
        </p:nvSpPr>
        <p:spPr>
          <a:xfrm>
            <a:off x="2845173" y="281267"/>
            <a:ext cx="6501653" cy="941295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Key Features Of Agile Model</a:t>
            </a:r>
            <a:endParaRPr/>
          </a:p>
        </p:txBody>
      </p:sp>
      <p:grpSp>
        <p:nvGrpSpPr>
          <p:cNvPr id="203" name="Google Shape;203;p4"/>
          <p:cNvGrpSpPr/>
          <p:nvPr/>
        </p:nvGrpSpPr>
        <p:grpSpPr>
          <a:xfrm>
            <a:off x="2032000" y="1872503"/>
            <a:ext cx="8128000" cy="1120588"/>
            <a:chOff x="0" y="0"/>
            <a:chExt cx="8128000" cy="1120588"/>
          </a:xfrm>
        </p:grpSpPr>
        <p:sp>
          <p:nvSpPr>
            <p:cNvPr id="204" name="Google Shape;204;p4"/>
            <p:cNvSpPr/>
            <p:nvPr/>
          </p:nvSpPr>
          <p:spPr>
            <a:xfrm>
              <a:off x="0" y="0"/>
              <a:ext cx="8128000" cy="1120588"/>
            </a:xfrm>
            <a:prstGeom prst="roundRect">
              <a:avLst>
                <a:gd fmla="val 10000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1737658" y="0"/>
              <a:ext cx="6390341" cy="1120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Times New Roman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Prioritizes flexibility, collaboration and customer satisfaction.</a:t>
              </a:r>
              <a:endPara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197703" y="109674"/>
              <a:ext cx="880571" cy="896470"/>
            </a:xfrm>
            <a:prstGeom prst="roundRect">
              <a:avLst>
                <a:gd fmla="val 10000" name="adj"/>
              </a:avLst>
            </a:prstGeom>
            <a:blipFill rotWithShape="1">
              <a:blip r:embed="rId3">
                <a:alphaModFix/>
              </a:blip>
              <a:stretch>
                <a:fillRect b="0" l="-999" r="-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p4"/>
          <p:cNvGrpSpPr/>
          <p:nvPr/>
        </p:nvGrpSpPr>
        <p:grpSpPr>
          <a:xfrm>
            <a:off x="2032000" y="3429000"/>
            <a:ext cx="8128000" cy="1120588"/>
            <a:chOff x="0" y="0"/>
            <a:chExt cx="8128000" cy="1120588"/>
          </a:xfrm>
        </p:grpSpPr>
        <p:sp>
          <p:nvSpPr>
            <p:cNvPr id="208" name="Google Shape;208;p4"/>
            <p:cNvSpPr/>
            <p:nvPr/>
          </p:nvSpPr>
          <p:spPr>
            <a:xfrm>
              <a:off x="0" y="0"/>
              <a:ext cx="8128000" cy="1120588"/>
            </a:xfrm>
            <a:prstGeom prst="roundRect">
              <a:avLst>
                <a:gd fmla="val 10000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4"/>
            <p:cNvSpPr txBox="1"/>
            <p:nvPr/>
          </p:nvSpPr>
          <p:spPr>
            <a:xfrm>
              <a:off x="1737658" y="0"/>
              <a:ext cx="6390341" cy="1120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Times New Roman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It is a combination of iterative and incremental models.</a:t>
              </a:r>
              <a:endPara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197703" y="109674"/>
              <a:ext cx="880571" cy="896470"/>
            </a:xfrm>
            <a:prstGeom prst="roundRect">
              <a:avLst>
                <a:gd fmla="val 10000" name="adj"/>
              </a:avLst>
            </a:prstGeom>
            <a:blipFill rotWithShape="1">
              <a:blip r:embed="rId4">
                <a:alphaModFix/>
              </a:blip>
              <a:stretch>
                <a:fillRect b="0" l="-999" r="-999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p4"/>
          <p:cNvGrpSpPr/>
          <p:nvPr/>
        </p:nvGrpSpPr>
        <p:grpSpPr>
          <a:xfrm>
            <a:off x="2032000" y="4985497"/>
            <a:ext cx="8128000" cy="1120588"/>
            <a:chOff x="0" y="0"/>
            <a:chExt cx="8128000" cy="1120588"/>
          </a:xfrm>
        </p:grpSpPr>
        <p:sp>
          <p:nvSpPr>
            <p:cNvPr id="212" name="Google Shape;212;p4"/>
            <p:cNvSpPr/>
            <p:nvPr/>
          </p:nvSpPr>
          <p:spPr>
            <a:xfrm>
              <a:off x="0" y="0"/>
              <a:ext cx="8128000" cy="1120588"/>
            </a:xfrm>
            <a:prstGeom prst="roundRect">
              <a:avLst>
                <a:gd fmla="val 10000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4"/>
            <p:cNvSpPr txBox="1"/>
            <p:nvPr/>
          </p:nvSpPr>
          <p:spPr>
            <a:xfrm>
              <a:off x="1737658" y="0"/>
              <a:ext cx="6390341" cy="11205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Times New Roman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Agile method breaks the product in small parts for quick delivery. </a:t>
              </a: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197703" y="109674"/>
              <a:ext cx="880571" cy="896470"/>
            </a:xfrm>
            <a:prstGeom prst="roundRect">
              <a:avLst>
                <a:gd fmla="val 10000" name="adj"/>
              </a:avLst>
            </a:prstGeom>
            <a:blipFill rotWithShape="1">
              <a:blip r:embed="rId5">
                <a:alphaModFix/>
              </a:blip>
              <a:stretch>
                <a:fillRect b="0" l="-16997" r="-16998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CFC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5"/>
          <p:cNvSpPr/>
          <p:nvPr/>
        </p:nvSpPr>
        <p:spPr>
          <a:xfrm>
            <a:off x="2213684" y="413571"/>
            <a:ext cx="7629563" cy="858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Graphical Illustration Of The Agile Model </a:t>
            </a:r>
            <a:endParaRPr/>
          </a:p>
        </p:txBody>
      </p:sp>
      <p:pic>
        <p:nvPicPr>
          <p:cNvPr id="221" name="Google Shape;22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45360"/>
            <a:ext cx="1219200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" name="Google Shape;227;p6"/>
          <p:cNvSpPr/>
          <p:nvPr/>
        </p:nvSpPr>
        <p:spPr>
          <a:xfrm>
            <a:off x="2515347" y="325755"/>
            <a:ext cx="7161306" cy="1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Traditional Model vs Agile Model</a:t>
            </a:r>
            <a:endParaRPr/>
          </a:p>
        </p:txBody>
      </p:sp>
      <p:graphicFrame>
        <p:nvGraphicFramePr>
          <p:cNvPr id="228" name="Google Shape;228;p6"/>
          <p:cNvGraphicFramePr/>
          <p:nvPr/>
        </p:nvGraphicFramePr>
        <p:xfrm>
          <a:off x="1102360" y="17367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{ADECBFD9-F420-42AA-B35F-C79BED153A37}</a:tableStyleId>
              </a:tblPr>
              <a:tblGrid>
                <a:gridCol w="4993650"/>
                <a:gridCol w="4993650"/>
              </a:tblGrid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Traditional (Waterfall) Model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Agile Model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Sequential and linear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Iterative and incremental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Collected late in the development process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Continuous customer feedback throughout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Tends to have longer delivery times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Often results in faster delivery times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Specialized roles with less collaboration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Cross-functional teams that are self-organizing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Changes are difficult and costly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Welcomes changes at any point in the development process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Emphasizes comprehensive upfront documentation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Values working software over extensive documentation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15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Fixed scope, schedule, and budget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Flexible scope, schedule, and priorities, accommodating changes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34" name="Google Shape;234;p7"/>
          <p:cNvGrpSpPr/>
          <p:nvPr/>
        </p:nvGrpSpPr>
        <p:grpSpPr>
          <a:xfrm>
            <a:off x="696259" y="1911307"/>
            <a:ext cx="5399741" cy="3920401"/>
            <a:chOff x="0" y="46648"/>
            <a:chExt cx="5399741" cy="3920401"/>
          </a:xfrm>
        </p:grpSpPr>
        <p:sp>
          <p:nvSpPr>
            <p:cNvPr id="235" name="Google Shape;235;p7"/>
            <p:cNvSpPr/>
            <p:nvPr/>
          </p:nvSpPr>
          <p:spPr>
            <a:xfrm>
              <a:off x="0" y="489448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269987" y="46648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7"/>
            <p:cNvSpPr txBox="1"/>
            <p:nvPr/>
          </p:nvSpPr>
          <p:spPr>
            <a:xfrm>
              <a:off x="313218" y="89879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3000"/>
                <a:buFont typeface="Times New Roman"/>
                <a:buNone/>
              </a:pPr>
              <a:r>
                <a:rPr b="1" i="0" lang="en-US" sz="30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Scrum</a:t>
              </a:r>
              <a:endParaRPr b="1" i="0" sz="30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0" y="1850249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269987" y="1407448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313218" y="1450679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Kanban</a:t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0" y="3211049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269987" y="2768249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7"/>
            <p:cNvSpPr txBox="1"/>
            <p:nvPr/>
          </p:nvSpPr>
          <p:spPr>
            <a:xfrm>
              <a:off x="313218" y="2811480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Crystal</a:t>
              </a:r>
              <a:endParaRPr/>
            </a:p>
          </p:txBody>
        </p:sp>
      </p:grpSp>
      <p:grpSp>
        <p:nvGrpSpPr>
          <p:cNvPr id="244" name="Google Shape;244;p7"/>
          <p:cNvGrpSpPr/>
          <p:nvPr/>
        </p:nvGrpSpPr>
        <p:grpSpPr>
          <a:xfrm>
            <a:off x="6096000" y="1911307"/>
            <a:ext cx="5399741" cy="3920401"/>
            <a:chOff x="0" y="46648"/>
            <a:chExt cx="5399741" cy="3920401"/>
          </a:xfrm>
        </p:grpSpPr>
        <p:sp>
          <p:nvSpPr>
            <p:cNvPr id="245" name="Google Shape;245;p7"/>
            <p:cNvSpPr/>
            <p:nvPr/>
          </p:nvSpPr>
          <p:spPr>
            <a:xfrm>
              <a:off x="0" y="489448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269987" y="46648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313218" y="89879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XP</a:t>
              </a: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0" y="1850249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269987" y="1407448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7"/>
            <p:cNvSpPr txBox="1"/>
            <p:nvPr/>
          </p:nvSpPr>
          <p:spPr>
            <a:xfrm>
              <a:off x="313218" y="1450679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FDD</a:t>
              </a: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0" y="3211049"/>
              <a:ext cx="5399741" cy="756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E7E5D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269987" y="2768249"/>
              <a:ext cx="3779818" cy="885600"/>
            </a:xfrm>
            <a:prstGeom prst="roundRect">
              <a:avLst>
                <a:gd fmla="val 16667" name="adj"/>
              </a:avLst>
            </a:prstGeom>
            <a:solidFill>
              <a:srgbClr val="E7E5D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7"/>
            <p:cNvSpPr txBox="1"/>
            <p:nvPr/>
          </p:nvSpPr>
          <p:spPr>
            <a:xfrm>
              <a:off x="313218" y="2811480"/>
              <a:ext cx="3693356" cy="79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2850" spcFirstLastPara="1" rIns="1428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0C0C0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DSDM</a:t>
              </a:r>
              <a:endParaRPr/>
            </a:p>
          </p:txBody>
        </p:sp>
      </p:grpSp>
      <p:sp>
        <p:nvSpPr>
          <p:cNvPr id="254" name="Google Shape;254;p7"/>
          <p:cNvSpPr/>
          <p:nvPr/>
        </p:nvSpPr>
        <p:spPr>
          <a:xfrm>
            <a:off x="2595282" y="421341"/>
            <a:ext cx="7001435" cy="848784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Popular Agile Methods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0" name="Google Shape;260;p8"/>
          <p:cNvSpPr/>
          <p:nvPr/>
        </p:nvSpPr>
        <p:spPr>
          <a:xfrm>
            <a:off x="2678206" y="268940"/>
            <a:ext cx="6835588" cy="84268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Advantages Of The Agile Model</a:t>
            </a:r>
            <a:endParaRPr b="0" i="0" sz="3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501" y="900952"/>
            <a:ext cx="8604998" cy="614642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8"/>
          <p:cNvSpPr txBox="1"/>
          <p:nvPr/>
        </p:nvSpPr>
        <p:spPr>
          <a:xfrm>
            <a:off x="4078941" y="2724304"/>
            <a:ext cx="5221941" cy="31085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Easy to manage.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Gives flexibility to developers.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Customer Satisfaction.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Reduced Risk.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Higher Quality Software.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Transparency.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Empowered and Motivated Teams.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155" y="-240879"/>
            <a:ext cx="11171005" cy="744733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9"/>
          <p:cNvSpPr/>
          <p:nvPr/>
        </p:nvSpPr>
        <p:spPr>
          <a:xfrm>
            <a:off x="2891118" y="268940"/>
            <a:ext cx="6409764" cy="842682"/>
          </a:xfrm>
          <a:prstGeom prst="roundRect">
            <a:avLst>
              <a:gd fmla="val 16667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Disadvantages Of The Agile Model</a:t>
            </a:r>
            <a:endParaRPr b="0" i="0" sz="3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3424519" y="1490026"/>
            <a:ext cx="5011270" cy="2523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Lack of Predictability.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Dependency on Team Collaboration.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Resource Intensive.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Initial Learning Curve.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suitable for handling complex dependencies. 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risk of sustainability, maintainability and extensibility.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C0C0C"/>
              </a:buClr>
              <a:buSzPts val="1600"/>
              <a:buFont typeface="Noto Sans Symbols"/>
              <a:buChar char="❑"/>
            </a:pPr>
            <a:r>
              <a:rPr b="0" i="0" lang="en-US" sz="1600" u="none" cap="none" strike="noStrike">
                <a:solidFill>
                  <a:srgbClr val="0C0C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Continuous Involvement of Stakeholders.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7974" y="0"/>
            <a:ext cx="7286625" cy="728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Custom 14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2023-11-08T15:59:54Z</dcterms:created>
  <dc:creator>Shejan Ahmmed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